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Barlow"/>
      <p:regular r:id="rId10"/>
    </p:embeddedFont>
    <p:embeddedFont>
      <p:font typeface="Barlow"/>
      <p:regular r:id="rId11"/>
    </p:embeddedFont>
    <p:embeddedFont>
      <p:font typeface="Barlow"/>
      <p:regular r:id="rId12"/>
    </p:embeddedFont>
    <p:embeddedFont>
      <p:font typeface="Barlow"/>
      <p:regular r:id="rId13"/>
    </p:embeddedFont>
    <p:embeddedFont>
      <p:font typeface="Montserrat"/>
      <p:regular r:id="rId14"/>
    </p:embeddedFont>
    <p:embeddedFont>
      <p:font typeface="Montserrat"/>
      <p:regular r:id="rId15"/>
    </p:embeddedFont>
    <p:embeddedFont>
      <p:font typeface="Montserrat"/>
      <p:regular r:id="rId16"/>
    </p:embeddedFont>
    <p:embeddedFont>
      <p:font typeface="Montserrat"/>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 Id="rId16" Type="http://schemas.openxmlformats.org/officeDocument/2006/relationships/font" Target="fonts/font7.fntdata"/><Relationship Id="rId1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884753"/>
            <a:ext cx="7627382" cy="5701665"/>
          </a:xfrm>
          <a:prstGeom prst="rect">
            <a:avLst/>
          </a:prstGeom>
          <a:noFill/>
          <a:ln/>
        </p:spPr>
        <p:txBody>
          <a:bodyPr wrap="square" lIns="0" tIns="0" rIns="0" bIns="0" rtlCol="0" anchor="t"/>
          <a:lstStyle/>
          <a:p>
            <a:pPr algn="ctr" indent="0" marL="0">
              <a:lnSpc>
                <a:spcPts val="11200"/>
              </a:lnSpc>
              <a:buNone/>
            </a:pPr>
            <a:r>
              <a:rPr lang="en-US" sz="8950" b="1" dirty="0">
                <a:solidFill>
                  <a:srgbClr val="2E3C4E"/>
                </a:solidFill>
                <a:latin typeface="Barlow Bold" pitchFamily="34" charset="0"/>
                <a:ea typeface="Barlow Bold" pitchFamily="34" charset="-122"/>
                <a:cs typeface="Barlow Bold" pitchFamily="34" charset="-120"/>
              </a:rPr>
              <a:t>Python Exception Handling &amp; Decorators</a:t>
            </a:r>
            <a:endParaRPr lang="en-US" sz="8950" dirty="0"/>
          </a:p>
        </p:txBody>
      </p:sp>
      <p:sp>
        <p:nvSpPr>
          <p:cNvPr id="4" name="Text 1"/>
          <p:cNvSpPr/>
          <p:nvPr/>
        </p:nvSpPr>
        <p:spPr>
          <a:xfrm>
            <a:off x="758309" y="6911340"/>
            <a:ext cx="7627382" cy="433388"/>
          </a:xfrm>
          <a:prstGeom prst="rect">
            <a:avLst/>
          </a:prstGeom>
          <a:noFill/>
          <a:ln/>
        </p:spPr>
        <p:txBody>
          <a:bodyPr wrap="none" lIns="0" tIns="0" rIns="0" bIns="0" rtlCol="0" anchor="t"/>
          <a:lstStyle/>
          <a:p>
            <a:pPr algn="ctr" indent="0" marL="0">
              <a:lnSpc>
                <a:spcPts val="3400"/>
              </a:lnSpc>
              <a:buNone/>
            </a:pPr>
            <a:r>
              <a:rPr lang="en-US" sz="2100" dirty="0">
                <a:solidFill>
                  <a:srgbClr val="384653"/>
                </a:solidFill>
                <a:latin typeface="Montserrat" pitchFamily="34" charset="0"/>
                <a:ea typeface="Montserrat" pitchFamily="34" charset="-122"/>
                <a:cs typeface="Montserrat" pitchFamily="34" charset="-120"/>
              </a:rPr>
              <a:t>Clean, Powerful Error Management</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79095" y="297894"/>
            <a:ext cx="4286131" cy="356235"/>
          </a:xfrm>
          <a:prstGeom prst="rect">
            <a:avLst/>
          </a:prstGeom>
          <a:noFill/>
          <a:ln/>
        </p:spPr>
        <p:txBody>
          <a:bodyPr wrap="none" lIns="0" tIns="0" rIns="0" bIns="0" rtlCol="0" anchor="t"/>
          <a:lstStyle/>
          <a:p>
            <a:pPr algn="l" indent="0" marL="0">
              <a:lnSpc>
                <a:spcPts val="2800"/>
              </a:lnSpc>
              <a:buNone/>
            </a:pPr>
            <a:r>
              <a:rPr lang="en-US" sz="2200" b="1" dirty="0">
                <a:solidFill>
                  <a:srgbClr val="2E3C4E"/>
                </a:solidFill>
                <a:latin typeface="Barlow Bold" pitchFamily="34" charset="0"/>
                <a:ea typeface="Barlow Bold" pitchFamily="34" charset="-122"/>
                <a:cs typeface="Barlow Bold" pitchFamily="34" charset="-120"/>
              </a:rPr>
              <a:t>Understanding Python Exceptions</a:t>
            </a:r>
            <a:endParaRPr lang="en-US" sz="2200" dirty="0"/>
          </a:p>
        </p:txBody>
      </p:sp>
      <p:sp>
        <p:nvSpPr>
          <p:cNvPr id="3" name="Text 1"/>
          <p:cNvSpPr/>
          <p:nvPr/>
        </p:nvSpPr>
        <p:spPr>
          <a:xfrm>
            <a:off x="379095" y="870704"/>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An exception in Python signifies an error that occurs during the execution of a program, disrupting its normal flow. Unlike syntax errors, exceptions are detected at runtime and require specific handling to prevent program crashes.</a:t>
            </a:r>
            <a:endParaRPr lang="en-US" sz="850" dirty="0"/>
          </a:p>
        </p:txBody>
      </p:sp>
      <p:sp>
        <p:nvSpPr>
          <p:cNvPr id="4" name="Shape 2"/>
          <p:cNvSpPr/>
          <p:nvPr/>
        </p:nvSpPr>
        <p:spPr>
          <a:xfrm>
            <a:off x="379095" y="1165860"/>
            <a:ext cx="4551878" cy="836652"/>
          </a:xfrm>
          <a:prstGeom prst="roundRect">
            <a:avLst>
              <a:gd name="adj" fmla="val 19422"/>
            </a:avLst>
          </a:prstGeom>
          <a:solidFill>
            <a:srgbClr val="FFFFFF"/>
          </a:solidFill>
          <a:ln w="15240">
            <a:solidFill>
              <a:srgbClr val="BACFDD"/>
            </a:solidFill>
            <a:prstDash val="solid"/>
          </a:ln>
        </p:spPr>
      </p:sp>
      <p:pic>
        <p:nvPicPr>
          <p:cNvPr id="5" name="Image 0" descr="preencoded.png">    </p:cNvPr>
          <p:cNvPicPr>
            <a:picLocks noChangeAspect="1"/>
          </p:cNvPicPr>
          <p:nvPr/>
        </p:nvPicPr>
        <p:blipFill>
          <a:blip r:embed="rId1"/>
          <a:stretch>
            <a:fillRect/>
          </a:stretch>
        </p:blipFill>
        <p:spPr>
          <a:xfrm>
            <a:off x="379095" y="1165860"/>
            <a:ext cx="60960" cy="836652"/>
          </a:xfrm>
          <a:prstGeom prst="rect">
            <a:avLst/>
          </a:prstGeom>
        </p:spPr>
      </p:pic>
      <p:sp>
        <p:nvSpPr>
          <p:cNvPr id="6" name="Text 3"/>
          <p:cNvSpPr/>
          <p:nvPr/>
        </p:nvSpPr>
        <p:spPr>
          <a:xfrm>
            <a:off x="563523" y="1289328"/>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TypeError</a:t>
            </a:r>
            <a:endParaRPr lang="en-US" sz="1100" dirty="0"/>
          </a:p>
        </p:txBody>
      </p:sp>
      <p:sp>
        <p:nvSpPr>
          <p:cNvPr id="7" name="Text 4"/>
          <p:cNvSpPr/>
          <p:nvPr/>
        </p:nvSpPr>
        <p:spPr>
          <a:xfrm>
            <a:off x="563523" y="1532334"/>
            <a:ext cx="4243983"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Occurs when an operation is applied to an object of an inappropriate type, such as adding a string to an integer.</a:t>
            </a:r>
            <a:endParaRPr lang="en-US" sz="850" dirty="0"/>
          </a:p>
        </p:txBody>
      </p:sp>
      <p:sp>
        <p:nvSpPr>
          <p:cNvPr id="8" name="Shape 5"/>
          <p:cNvSpPr/>
          <p:nvPr/>
        </p:nvSpPr>
        <p:spPr>
          <a:xfrm>
            <a:off x="5039201" y="1165860"/>
            <a:ext cx="4551878" cy="836652"/>
          </a:xfrm>
          <a:prstGeom prst="roundRect">
            <a:avLst>
              <a:gd name="adj" fmla="val 19422"/>
            </a:avLst>
          </a:prstGeom>
          <a:solidFill>
            <a:srgbClr val="FFFFFF"/>
          </a:solidFill>
          <a:ln w="15240">
            <a:solidFill>
              <a:srgbClr val="BACFDD"/>
            </a:solidFill>
            <a:prstDash val="solid"/>
          </a:ln>
        </p:spPr>
      </p:sp>
      <p:pic>
        <p:nvPicPr>
          <p:cNvPr id="9" name="Image 1" descr="preencoded.png">    </p:cNvPr>
          <p:cNvPicPr>
            <a:picLocks noChangeAspect="1"/>
          </p:cNvPicPr>
          <p:nvPr/>
        </p:nvPicPr>
        <p:blipFill>
          <a:blip r:embed="rId2"/>
          <a:stretch>
            <a:fillRect/>
          </a:stretch>
        </p:blipFill>
        <p:spPr>
          <a:xfrm>
            <a:off x="5039201" y="1165860"/>
            <a:ext cx="60960" cy="836652"/>
          </a:xfrm>
          <a:prstGeom prst="rect">
            <a:avLst/>
          </a:prstGeom>
        </p:spPr>
      </p:pic>
      <p:sp>
        <p:nvSpPr>
          <p:cNvPr id="10" name="Text 6"/>
          <p:cNvSpPr/>
          <p:nvPr/>
        </p:nvSpPr>
        <p:spPr>
          <a:xfrm>
            <a:off x="5223629" y="1289328"/>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ValueError</a:t>
            </a:r>
            <a:endParaRPr lang="en-US" sz="1100" dirty="0"/>
          </a:p>
        </p:txBody>
      </p:sp>
      <p:sp>
        <p:nvSpPr>
          <p:cNvPr id="11" name="Text 7"/>
          <p:cNvSpPr/>
          <p:nvPr/>
        </p:nvSpPr>
        <p:spPr>
          <a:xfrm>
            <a:off x="5223629" y="1532334"/>
            <a:ext cx="4243983"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Raised when a function receives an argument of the correct type but an inappropriate value, like trying to convert "abc" to an integer.</a:t>
            </a:r>
            <a:endParaRPr lang="en-US" sz="850" dirty="0"/>
          </a:p>
        </p:txBody>
      </p:sp>
      <p:sp>
        <p:nvSpPr>
          <p:cNvPr id="12" name="Shape 8"/>
          <p:cNvSpPr/>
          <p:nvPr/>
        </p:nvSpPr>
        <p:spPr>
          <a:xfrm>
            <a:off x="9699308" y="1165860"/>
            <a:ext cx="4551878" cy="836652"/>
          </a:xfrm>
          <a:prstGeom prst="roundRect">
            <a:avLst>
              <a:gd name="adj" fmla="val 19422"/>
            </a:avLst>
          </a:prstGeom>
          <a:solidFill>
            <a:srgbClr val="FFFFFF"/>
          </a:solidFill>
          <a:ln w="15240">
            <a:solidFill>
              <a:srgbClr val="BACFDD"/>
            </a:solidFill>
            <a:prstDash val="solid"/>
          </a:ln>
        </p:spPr>
      </p:sp>
      <p:pic>
        <p:nvPicPr>
          <p:cNvPr id="13" name="Image 2" descr="preencoded.png">    </p:cNvPr>
          <p:cNvPicPr>
            <a:picLocks noChangeAspect="1"/>
          </p:cNvPicPr>
          <p:nvPr/>
        </p:nvPicPr>
        <p:blipFill>
          <a:blip r:embed="rId3"/>
          <a:stretch>
            <a:fillRect/>
          </a:stretch>
        </p:blipFill>
        <p:spPr>
          <a:xfrm>
            <a:off x="9699308" y="1165860"/>
            <a:ext cx="60960" cy="836652"/>
          </a:xfrm>
          <a:prstGeom prst="rect">
            <a:avLst/>
          </a:prstGeom>
        </p:spPr>
      </p:pic>
      <p:sp>
        <p:nvSpPr>
          <p:cNvPr id="14" name="Text 9"/>
          <p:cNvSpPr/>
          <p:nvPr/>
        </p:nvSpPr>
        <p:spPr>
          <a:xfrm>
            <a:off x="9883735" y="1289328"/>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ZeroDivisionError</a:t>
            </a:r>
            <a:endParaRPr lang="en-US" sz="1100" dirty="0"/>
          </a:p>
        </p:txBody>
      </p:sp>
      <p:sp>
        <p:nvSpPr>
          <p:cNvPr id="15" name="Text 10"/>
          <p:cNvSpPr/>
          <p:nvPr/>
        </p:nvSpPr>
        <p:spPr>
          <a:xfrm>
            <a:off x="9883735" y="1532334"/>
            <a:ext cx="4243983"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Triggered when division or modulo by zero is attempted, a common mathematical impossibility.</a:t>
            </a:r>
            <a:endParaRPr lang="en-US" sz="850" dirty="0"/>
          </a:p>
        </p:txBody>
      </p:sp>
      <p:sp>
        <p:nvSpPr>
          <p:cNvPr id="16" name="Text 11"/>
          <p:cNvSpPr/>
          <p:nvPr/>
        </p:nvSpPr>
        <p:spPr>
          <a:xfrm>
            <a:off x="379095" y="2124313"/>
            <a:ext cx="13872210"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Python provides robust mechanisms to handle these runtime errors gracefully, ensuring your application remains stable and user-friendly. The primary way to manage exceptions is through the </a:t>
            </a:r>
            <a:pPr algn="l" indent="0" marL="0">
              <a:lnSpc>
                <a:spcPts val="1350"/>
              </a:lnSpc>
              <a:buNone/>
            </a:pPr>
            <a:r>
              <a:rPr lang="en-US" sz="850" dirty="0">
                <a:solidFill>
                  <a:srgbClr val="2589C9"/>
                </a:solidFill>
                <a:latin typeface="Montserrat" pitchFamily="34" charset="0"/>
                <a:ea typeface="Montserrat" pitchFamily="34" charset="-122"/>
                <a:cs typeface="Montserrat" pitchFamily="34" charset="-120"/>
              </a:rPr>
              <a:t>try-except</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block, which allows you to "catch" errors and execute alternative code.</a:t>
            </a:r>
            <a:endParaRPr lang="en-US" sz="850" dirty="0"/>
          </a:p>
        </p:txBody>
      </p:sp>
      <p:pic>
        <p:nvPicPr>
          <p:cNvPr id="17" name="Image 3" descr="preencoded.png">    </p:cNvPr>
          <p:cNvPicPr>
            <a:picLocks noChangeAspect="1"/>
          </p:cNvPicPr>
          <p:nvPr/>
        </p:nvPicPr>
        <p:blipFill>
          <a:blip r:embed="rId4"/>
          <a:stretch>
            <a:fillRect/>
          </a:stretch>
        </p:blipFill>
        <p:spPr>
          <a:xfrm>
            <a:off x="379095" y="2714625"/>
            <a:ext cx="6803946" cy="6803946"/>
          </a:xfrm>
          <a:prstGeom prst="rect">
            <a:avLst/>
          </a:prstGeom>
        </p:spPr>
      </p:pic>
      <p:sp>
        <p:nvSpPr>
          <p:cNvPr id="18" name="Text 12"/>
          <p:cNvSpPr/>
          <p:nvPr/>
        </p:nvSpPr>
        <p:spPr>
          <a:xfrm>
            <a:off x="7454979" y="2701052"/>
            <a:ext cx="2117884" cy="213836"/>
          </a:xfrm>
          <a:prstGeom prst="rect">
            <a:avLst/>
          </a:prstGeom>
          <a:noFill/>
          <a:ln/>
        </p:spPr>
        <p:txBody>
          <a:bodyPr wrap="none" lIns="0" tIns="0" rIns="0" bIns="0" rtlCol="0" anchor="t"/>
          <a:lstStyle/>
          <a:p>
            <a:pPr algn="l" indent="0" marL="0">
              <a:lnSpc>
                <a:spcPts val="1650"/>
              </a:lnSpc>
              <a:buNone/>
            </a:pPr>
            <a:r>
              <a:rPr lang="en-US" sz="1300" b="1" dirty="0">
                <a:solidFill>
                  <a:srgbClr val="2E3C4E"/>
                </a:solidFill>
                <a:latin typeface="Barlow Bold" pitchFamily="34" charset="0"/>
                <a:ea typeface="Barlow Bold" pitchFamily="34" charset="-122"/>
                <a:cs typeface="Barlow Bold" pitchFamily="34" charset="-120"/>
              </a:rPr>
              <a:t>The Try-Except-Finally Flow</a:t>
            </a:r>
            <a:endParaRPr lang="en-US" sz="1300" dirty="0"/>
          </a:p>
        </p:txBody>
      </p:sp>
      <p:pic>
        <p:nvPicPr>
          <p:cNvPr id="19" name="Image 4" descr="preencoded.png">    </p:cNvPr>
          <p:cNvPicPr>
            <a:picLocks noChangeAspect="1"/>
          </p:cNvPicPr>
          <p:nvPr/>
        </p:nvPicPr>
        <p:blipFill>
          <a:blip r:embed="rId5"/>
          <a:stretch>
            <a:fillRect/>
          </a:stretch>
        </p:blipFill>
        <p:spPr>
          <a:xfrm>
            <a:off x="7454979" y="3036689"/>
            <a:ext cx="541615" cy="676156"/>
          </a:xfrm>
          <a:prstGeom prst="rect">
            <a:avLst/>
          </a:prstGeom>
        </p:spPr>
      </p:pic>
      <p:sp>
        <p:nvSpPr>
          <p:cNvPr id="20" name="Text 13"/>
          <p:cNvSpPr/>
          <p:nvPr/>
        </p:nvSpPr>
        <p:spPr>
          <a:xfrm>
            <a:off x="8104823" y="3144917"/>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Try</a:t>
            </a:r>
            <a:endParaRPr lang="en-US" sz="1100" dirty="0"/>
          </a:p>
        </p:txBody>
      </p:sp>
      <p:sp>
        <p:nvSpPr>
          <p:cNvPr id="21" name="Text 14"/>
          <p:cNvSpPr/>
          <p:nvPr/>
        </p:nvSpPr>
        <p:spPr>
          <a:xfrm>
            <a:off x="8104823" y="3431262"/>
            <a:ext cx="6154103"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The code that might raise an exception is placed here. It's the "protected" part of your program.</a:t>
            </a:r>
            <a:endParaRPr lang="en-US" sz="850" dirty="0"/>
          </a:p>
        </p:txBody>
      </p:sp>
      <p:pic>
        <p:nvPicPr>
          <p:cNvPr id="22" name="Image 5" descr="preencoded.png">    </p:cNvPr>
          <p:cNvPicPr>
            <a:picLocks noChangeAspect="1"/>
          </p:cNvPicPr>
          <p:nvPr/>
        </p:nvPicPr>
        <p:blipFill>
          <a:blip r:embed="rId6"/>
          <a:stretch>
            <a:fillRect/>
          </a:stretch>
        </p:blipFill>
        <p:spPr>
          <a:xfrm>
            <a:off x="7454979" y="3712845"/>
            <a:ext cx="541615" cy="676156"/>
          </a:xfrm>
          <a:prstGeom prst="rect">
            <a:avLst/>
          </a:prstGeom>
        </p:spPr>
      </p:pic>
      <p:sp>
        <p:nvSpPr>
          <p:cNvPr id="23" name="Text 15"/>
          <p:cNvSpPr/>
          <p:nvPr/>
        </p:nvSpPr>
        <p:spPr>
          <a:xfrm>
            <a:off x="8104823" y="3821073"/>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Except</a:t>
            </a:r>
            <a:endParaRPr lang="en-US" sz="1100" dirty="0"/>
          </a:p>
        </p:txBody>
      </p:sp>
      <p:sp>
        <p:nvSpPr>
          <p:cNvPr id="24" name="Text 16"/>
          <p:cNvSpPr/>
          <p:nvPr/>
        </p:nvSpPr>
        <p:spPr>
          <a:xfrm>
            <a:off x="8104823" y="4107418"/>
            <a:ext cx="6154103"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If an exception occurs in the </a:t>
            </a:r>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try</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block, the program jumps here. You can specify which exception to catch.</a:t>
            </a:r>
            <a:endParaRPr lang="en-US" sz="850" dirty="0"/>
          </a:p>
        </p:txBody>
      </p:sp>
      <p:pic>
        <p:nvPicPr>
          <p:cNvPr id="25" name="Image 6" descr="preencoded.png">    </p:cNvPr>
          <p:cNvPicPr>
            <a:picLocks noChangeAspect="1"/>
          </p:cNvPicPr>
          <p:nvPr/>
        </p:nvPicPr>
        <p:blipFill>
          <a:blip r:embed="rId7"/>
          <a:stretch>
            <a:fillRect/>
          </a:stretch>
        </p:blipFill>
        <p:spPr>
          <a:xfrm>
            <a:off x="7454979" y="4389001"/>
            <a:ext cx="541615" cy="676156"/>
          </a:xfrm>
          <a:prstGeom prst="rect">
            <a:avLst/>
          </a:prstGeom>
        </p:spPr>
      </p:pic>
      <p:sp>
        <p:nvSpPr>
          <p:cNvPr id="26" name="Text 17"/>
          <p:cNvSpPr/>
          <p:nvPr/>
        </p:nvSpPr>
        <p:spPr>
          <a:xfrm>
            <a:off x="8104823" y="4497229"/>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Else</a:t>
            </a:r>
            <a:endParaRPr lang="en-US" sz="1100" dirty="0"/>
          </a:p>
        </p:txBody>
      </p:sp>
      <p:sp>
        <p:nvSpPr>
          <p:cNvPr id="27" name="Text 18"/>
          <p:cNvSpPr/>
          <p:nvPr/>
        </p:nvSpPr>
        <p:spPr>
          <a:xfrm>
            <a:off x="8104823" y="4783574"/>
            <a:ext cx="6154103"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This block executes if no exceptions occur in the </a:t>
            </a:r>
            <a:pPr algn="l" indent="0" marL="0">
              <a:lnSpc>
                <a:spcPts val="1350"/>
              </a:lnSpc>
              <a:buNone/>
            </a:pPr>
            <a:r>
              <a:rPr lang="en-US" sz="850" b="1" dirty="0">
                <a:solidFill>
                  <a:srgbClr val="384653"/>
                </a:solidFill>
                <a:latin typeface="Montserrat" pitchFamily="34" charset="0"/>
                <a:ea typeface="Montserrat" pitchFamily="34" charset="-122"/>
                <a:cs typeface="Montserrat" pitchFamily="34" charset="-120"/>
              </a:rPr>
              <a:t>try</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block, ensuring smooth operation.</a:t>
            </a:r>
            <a:endParaRPr lang="en-US" sz="850" dirty="0"/>
          </a:p>
        </p:txBody>
      </p:sp>
      <p:pic>
        <p:nvPicPr>
          <p:cNvPr id="28" name="Image 7" descr="preencoded.png">    </p:cNvPr>
          <p:cNvPicPr>
            <a:picLocks noChangeAspect="1"/>
          </p:cNvPicPr>
          <p:nvPr/>
        </p:nvPicPr>
        <p:blipFill>
          <a:blip r:embed="rId8"/>
          <a:stretch>
            <a:fillRect/>
          </a:stretch>
        </p:blipFill>
        <p:spPr>
          <a:xfrm>
            <a:off x="7454979" y="5065157"/>
            <a:ext cx="541615" cy="849511"/>
          </a:xfrm>
          <a:prstGeom prst="rect">
            <a:avLst/>
          </a:prstGeom>
        </p:spPr>
      </p:pic>
      <p:sp>
        <p:nvSpPr>
          <p:cNvPr id="29" name="Text 19"/>
          <p:cNvSpPr/>
          <p:nvPr/>
        </p:nvSpPr>
        <p:spPr>
          <a:xfrm>
            <a:off x="8104823" y="5173385"/>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Finally</a:t>
            </a:r>
            <a:endParaRPr lang="en-US" sz="1100" dirty="0"/>
          </a:p>
        </p:txBody>
      </p:sp>
      <p:sp>
        <p:nvSpPr>
          <p:cNvPr id="30" name="Text 20"/>
          <p:cNvSpPr/>
          <p:nvPr/>
        </p:nvSpPr>
        <p:spPr>
          <a:xfrm>
            <a:off x="8104823" y="5459730"/>
            <a:ext cx="6154103"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Always executes, regardless of whether an exception occurred or not. Ideal for cleanup operations like closing files.</a:t>
            </a:r>
            <a:endParaRPr lang="en-US" sz="850" dirty="0"/>
          </a:p>
        </p:txBody>
      </p:sp>
      <p:sp>
        <p:nvSpPr>
          <p:cNvPr id="31" name="Text 21"/>
          <p:cNvSpPr/>
          <p:nvPr/>
        </p:nvSpPr>
        <p:spPr>
          <a:xfrm>
            <a:off x="379095" y="9802773"/>
            <a:ext cx="2764036" cy="213836"/>
          </a:xfrm>
          <a:prstGeom prst="rect">
            <a:avLst/>
          </a:prstGeom>
          <a:noFill/>
          <a:ln/>
        </p:spPr>
        <p:txBody>
          <a:bodyPr wrap="none" lIns="0" tIns="0" rIns="0" bIns="0" rtlCol="0" anchor="t"/>
          <a:lstStyle/>
          <a:p>
            <a:pPr algn="l" indent="0" marL="0">
              <a:lnSpc>
                <a:spcPts val="1650"/>
              </a:lnSpc>
              <a:buNone/>
            </a:pPr>
            <a:r>
              <a:rPr lang="en-US" sz="1300" b="1" dirty="0">
                <a:solidFill>
                  <a:srgbClr val="2E3C4E"/>
                </a:solidFill>
                <a:latin typeface="Barlow Bold" pitchFamily="34" charset="0"/>
                <a:ea typeface="Barlow Bold" pitchFamily="34" charset="-122"/>
                <a:cs typeface="Barlow Bold" pitchFamily="34" charset="-120"/>
              </a:rPr>
              <a:t>Practical Example: Handling Division</a:t>
            </a:r>
            <a:endParaRPr lang="en-US" sz="1300" dirty="0"/>
          </a:p>
        </p:txBody>
      </p:sp>
      <p:sp>
        <p:nvSpPr>
          <p:cNvPr id="32" name="Shape 22"/>
          <p:cNvSpPr/>
          <p:nvPr/>
        </p:nvSpPr>
        <p:spPr>
          <a:xfrm>
            <a:off x="379095" y="10179010"/>
            <a:ext cx="13872210" cy="3456146"/>
          </a:xfrm>
          <a:prstGeom prst="roundRect">
            <a:avLst>
              <a:gd name="adj" fmla="val 4702"/>
            </a:avLst>
          </a:prstGeom>
          <a:solidFill>
            <a:srgbClr val="F2F2F2"/>
          </a:solidFill>
          <a:ln/>
        </p:spPr>
      </p:sp>
      <p:sp>
        <p:nvSpPr>
          <p:cNvPr id="33" name="Shape 23"/>
          <p:cNvSpPr/>
          <p:nvPr/>
        </p:nvSpPr>
        <p:spPr>
          <a:xfrm>
            <a:off x="373737" y="10179010"/>
            <a:ext cx="13882926" cy="3456146"/>
          </a:xfrm>
          <a:prstGeom prst="roundRect">
            <a:avLst>
              <a:gd name="adj" fmla="val 470"/>
            </a:avLst>
          </a:prstGeom>
          <a:solidFill>
            <a:srgbClr val="F2F2F2"/>
          </a:solidFill>
          <a:ln/>
        </p:spPr>
      </p:sp>
      <p:sp>
        <p:nvSpPr>
          <p:cNvPr id="34" name="Text 24"/>
          <p:cNvSpPr/>
          <p:nvPr/>
        </p:nvSpPr>
        <p:spPr>
          <a:xfrm>
            <a:off x="481965" y="10260211"/>
            <a:ext cx="13666470" cy="3293745"/>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highlight>
                  <a:srgbClr val="F2F2F2"/>
                </a:highlight>
                <a:latin typeface="Consolas" pitchFamily="34" charset="0"/>
                <a:ea typeface="Consolas" pitchFamily="34" charset="-122"/>
                <a:cs typeface="Consolas" pitchFamily="34" charset="-120"/>
              </a:rPr>
              <a:t> def safe_divide(a, b): try: result = a / b except ZeroDivisionError: print("Error: Cannot divide by zero!") result = None except TypeError: print("Error: Invalid input types for division!") result = None else: print(f"Division successful. Result: {result}") finally: print("Division attempt complete.") return result safe_divide(10, 2) safe_divide(10, 0) safe_divide("abc", 5)</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79095" y="297894"/>
            <a:ext cx="5153739" cy="356235"/>
          </a:xfrm>
          <a:prstGeom prst="rect">
            <a:avLst/>
          </a:prstGeom>
          <a:noFill/>
          <a:ln/>
        </p:spPr>
        <p:txBody>
          <a:bodyPr wrap="none" lIns="0" tIns="0" rIns="0" bIns="0" rtlCol="0" anchor="t"/>
          <a:lstStyle/>
          <a:p>
            <a:pPr algn="l" indent="0" marL="0">
              <a:lnSpc>
                <a:spcPts val="2800"/>
              </a:lnSpc>
              <a:buNone/>
            </a:pPr>
            <a:r>
              <a:rPr lang="en-US" sz="2200" b="1" dirty="0">
                <a:solidFill>
                  <a:srgbClr val="2E3C4E"/>
                </a:solidFill>
                <a:latin typeface="Barlow Bold" pitchFamily="34" charset="0"/>
                <a:ea typeface="Barlow Bold" pitchFamily="34" charset="-122"/>
                <a:cs typeface="Barlow Bold" pitchFamily="34" charset="-120"/>
              </a:rPr>
              <a:t>Python Decorators: Enhancing Functions</a:t>
            </a:r>
            <a:endParaRPr lang="en-US" sz="2200" dirty="0"/>
          </a:p>
        </p:txBody>
      </p:sp>
      <p:sp>
        <p:nvSpPr>
          <p:cNvPr id="3" name="Text 1"/>
          <p:cNvSpPr/>
          <p:nvPr/>
        </p:nvSpPr>
        <p:spPr>
          <a:xfrm>
            <a:off x="379095" y="870704"/>
            <a:ext cx="13872210"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Decorators in Python provide a powerful and elegant way to extend or modify the behavior of functions or methods without permanently altering their code. They are essentially functions that take another function as an argument and return a new, enhanced function.</a:t>
            </a:r>
            <a:endParaRPr lang="en-US" sz="850" dirty="0"/>
          </a:p>
        </p:txBody>
      </p:sp>
      <p:sp>
        <p:nvSpPr>
          <p:cNvPr id="4" name="Text 2"/>
          <p:cNvSpPr/>
          <p:nvPr/>
        </p:nvSpPr>
        <p:spPr>
          <a:xfrm>
            <a:off x="379095" y="1447443"/>
            <a:ext cx="1710452" cy="213836"/>
          </a:xfrm>
          <a:prstGeom prst="rect">
            <a:avLst/>
          </a:prstGeom>
          <a:noFill/>
          <a:ln/>
        </p:spPr>
        <p:txBody>
          <a:bodyPr wrap="none" lIns="0" tIns="0" rIns="0" bIns="0" rtlCol="0" anchor="t"/>
          <a:lstStyle/>
          <a:p>
            <a:pPr algn="l" indent="0" marL="0">
              <a:lnSpc>
                <a:spcPts val="1650"/>
              </a:lnSpc>
              <a:buNone/>
            </a:pPr>
            <a:r>
              <a:rPr lang="en-US" sz="1300" b="1" dirty="0">
                <a:solidFill>
                  <a:srgbClr val="2E3C4E"/>
                </a:solidFill>
                <a:latin typeface="Barlow Bold" pitchFamily="34" charset="0"/>
                <a:ea typeface="Barlow Bold" pitchFamily="34" charset="-122"/>
                <a:cs typeface="Barlow Bold" pitchFamily="34" charset="-120"/>
              </a:rPr>
              <a:t>Why Use Decorators?</a:t>
            </a:r>
            <a:endParaRPr lang="en-US" sz="1300" dirty="0"/>
          </a:p>
        </p:txBody>
      </p:sp>
      <p:sp>
        <p:nvSpPr>
          <p:cNvPr id="5" name="Shape 3"/>
          <p:cNvSpPr/>
          <p:nvPr/>
        </p:nvSpPr>
        <p:spPr>
          <a:xfrm>
            <a:off x="379095" y="1783080"/>
            <a:ext cx="4054673" cy="864751"/>
          </a:xfrm>
          <a:prstGeom prst="roundRect">
            <a:avLst>
              <a:gd name="adj" fmla="val 30066"/>
            </a:avLst>
          </a:prstGeom>
          <a:solidFill>
            <a:srgbClr val="D4E9F7"/>
          </a:solidFill>
          <a:ln w="7620">
            <a:solidFill>
              <a:srgbClr val="BACFDD"/>
            </a:solidFill>
            <a:prstDash val="solid"/>
          </a:ln>
        </p:spPr>
      </p:sp>
      <p:sp>
        <p:nvSpPr>
          <p:cNvPr id="6" name="Text 4"/>
          <p:cNvSpPr/>
          <p:nvPr/>
        </p:nvSpPr>
        <p:spPr>
          <a:xfrm>
            <a:off x="494943" y="1898928"/>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Code Reusability</a:t>
            </a:r>
            <a:endParaRPr lang="en-US" sz="1100" dirty="0"/>
          </a:p>
        </p:txBody>
      </p:sp>
      <p:sp>
        <p:nvSpPr>
          <p:cNvPr id="7" name="Text 5"/>
          <p:cNvSpPr/>
          <p:nvPr/>
        </p:nvSpPr>
        <p:spPr>
          <a:xfrm>
            <a:off x="494943" y="2185273"/>
            <a:ext cx="3822978"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Apply common functionalities (like logging, timing, authentication) across multiple functions with minimal effort.</a:t>
            </a:r>
            <a:endParaRPr lang="en-US" sz="850" dirty="0"/>
          </a:p>
        </p:txBody>
      </p:sp>
      <p:sp>
        <p:nvSpPr>
          <p:cNvPr id="8" name="Shape 6"/>
          <p:cNvSpPr/>
          <p:nvPr/>
        </p:nvSpPr>
        <p:spPr>
          <a:xfrm>
            <a:off x="4541996" y="1783080"/>
            <a:ext cx="4054673" cy="864751"/>
          </a:xfrm>
          <a:prstGeom prst="roundRect">
            <a:avLst>
              <a:gd name="adj" fmla="val 30066"/>
            </a:avLst>
          </a:prstGeom>
          <a:solidFill>
            <a:srgbClr val="D4E9F7"/>
          </a:solidFill>
          <a:ln w="7620">
            <a:solidFill>
              <a:srgbClr val="BACFDD"/>
            </a:solidFill>
            <a:prstDash val="solid"/>
          </a:ln>
        </p:spPr>
      </p:sp>
      <p:sp>
        <p:nvSpPr>
          <p:cNvPr id="9" name="Text 7"/>
          <p:cNvSpPr/>
          <p:nvPr/>
        </p:nvSpPr>
        <p:spPr>
          <a:xfrm>
            <a:off x="4657844" y="1898928"/>
            <a:ext cx="1483400"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Separation of Concerns</a:t>
            </a:r>
            <a:endParaRPr lang="en-US" sz="1100" dirty="0"/>
          </a:p>
        </p:txBody>
      </p:sp>
      <p:sp>
        <p:nvSpPr>
          <p:cNvPr id="10" name="Text 8"/>
          <p:cNvSpPr/>
          <p:nvPr/>
        </p:nvSpPr>
        <p:spPr>
          <a:xfrm>
            <a:off x="4657844" y="2185273"/>
            <a:ext cx="3822978"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Keep core business logic clean by separating cross-cutting concerns into distinct decorator functions.</a:t>
            </a:r>
            <a:endParaRPr lang="en-US" sz="850" dirty="0"/>
          </a:p>
        </p:txBody>
      </p:sp>
      <p:sp>
        <p:nvSpPr>
          <p:cNvPr id="11" name="Shape 9"/>
          <p:cNvSpPr/>
          <p:nvPr/>
        </p:nvSpPr>
        <p:spPr>
          <a:xfrm>
            <a:off x="379095" y="2756059"/>
            <a:ext cx="8217575" cy="691396"/>
          </a:xfrm>
          <a:prstGeom prst="roundRect">
            <a:avLst>
              <a:gd name="adj" fmla="val 37604"/>
            </a:avLst>
          </a:prstGeom>
          <a:solidFill>
            <a:srgbClr val="D4E9F7"/>
          </a:solidFill>
          <a:ln w="7620">
            <a:solidFill>
              <a:srgbClr val="BACFDD"/>
            </a:solidFill>
            <a:prstDash val="solid"/>
          </a:ln>
        </p:spPr>
      </p:sp>
      <p:sp>
        <p:nvSpPr>
          <p:cNvPr id="12" name="Text 10"/>
          <p:cNvSpPr/>
          <p:nvPr/>
        </p:nvSpPr>
        <p:spPr>
          <a:xfrm>
            <a:off x="494943" y="2871907"/>
            <a:ext cx="1425297"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Improved Readability</a:t>
            </a:r>
            <a:endParaRPr lang="en-US" sz="1100" dirty="0"/>
          </a:p>
        </p:txBody>
      </p:sp>
      <p:sp>
        <p:nvSpPr>
          <p:cNvPr id="13" name="Text 11"/>
          <p:cNvSpPr/>
          <p:nvPr/>
        </p:nvSpPr>
        <p:spPr>
          <a:xfrm>
            <a:off x="494943" y="3158252"/>
            <a:ext cx="7985879"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The </a:t>
            </a:r>
            <a:pPr algn="l" indent="0" marL="0">
              <a:lnSpc>
                <a:spcPts val="1350"/>
              </a:lnSpc>
              <a:buNone/>
            </a:pPr>
            <a:r>
              <a:rPr lang="en-US" sz="850" dirty="0">
                <a:solidFill>
                  <a:srgbClr val="384653"/>
                </a:solidFill>
                <a:highlight>
                  <a:srgbClr val="F2F2F2"/>
                </a:highlight>
                <a:latin typeface="Consolas" pitchFamily="34" charset="0"/>
                <a:ea typeface="Consolas" pitchFamily="34" charset="-122"/>
                <a:cs typeface="Consolas" pitchFamily="34" charset="-120"/>
              </a:rPr>
              <a:t>@decorator_name</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syntax makes it clear that a function's behavior is being modified, improving code clarity.</a:t>
            </a:r>
            <a:endParaRPr lang="en-US" sz="850" dirty="0"/>
          </a:p>
        </p:txBody>
      </p:sp>
      <p:pic>
        <p:nvPicPr>
          <p:cNvPr id="14" name="Image 0" descr="preencoded.png">    </p:cNvPr>
          <p:cNvPicPr>
            <a:picLocks noChangeAspect="1"/>
          </p:cNvPicPr>
          <p:nvPr/>
        </p:nvPicPr>
        <p:blipFill>
          <a:blip r:embed="rId1"/>
          <a:stretch>
            <a:fillRect/>
          </a:stretch>
        </p:blipFill>
        <p:spPr>
          <a:xfrm>
            <a:off x="8868608" y="1461016"/>
            <a:ext cx="5390198" cy="5390198"/>
          </a:xfrm>
          <a:prstGeom prst="rect">
            <a:avLst/>
          </a:prstGeom>
        </p:spPr>
      </p:pic>
      <p:sp>
        <p:nvSpPr>
          <p:cNvPr id="15" name="Text 12"/>
          <p:cNvSpPr/>
          <p:nvPr/>
        </p:nvSpPr>
        <p:spPr>
          <a:xfrm>
            <a:off x="379095" y="7135416"/>
            <a:ext cx="1710452" cy="213836"/>
          </a:xfrm>
          <a:prstGeom prst="rect">
            <a:avLst/>
          </a:prstGeom>
          <a:noFill/>
          <a:ln/>
        </p:spPr>
        <p:txBody>
          <a:bodyPr wrap="none" lIns="0" tIns="0" rIns="0" bIns="0" rtlCol="0" anchor="t"/>
          <a:lstStyle/>
          <a:p>
            <a:pPr algn="l" indent="0" marL="0">
              <a:lnSpc>
                <a:spcPts val="1650"/>
              </a:lnSpc>
              <a:buNone/>
            </a:pPr>
            <a:r>
              <a:rPr lang="en-US" sz="1300" b="1" dirty="0">
                <a:solidFill>
                  <a:srgbClr val="2E3C4E"/>
                </a:solidFill>
                <a:latin typeface="Barlow Bold" pitchFamily="34" charset="0"/>
                <a:ea typeface="Barlow Bold" pitchFamily="34" charset="-122"/>
                <a:cs typeface="Barlow Bold" pitchFamily="34" charset="-120"/>
              </a:rPr>
              <a:t>Decorator Example:</a:t>
            </a:r>
            <a:endParaRPr lang="en-US" sz="1300" dirty="0"/>
          </a:p>
        </p:txBody>
      </p:sp>
      <p:sp>
        <p:nvSpPr>
          <p:cNvPr id="16" name="Shape 13"/>
          <p:cNvSpPr/>
          <p:nvPr/>
        </p:nvSpPr>
        <p:spPr>
          <a:xfrm>
            <a:off x="379095" y="7511653"/>
            <a:ext cx="13872210" cy="2416016"/>
          </a:xfrm>
          <a:prstGeom prst="roundRect">
            <a:avLst>
              <a:gd name="adj" fmla="val 6726"/>
            </a:avLst>
          </a:prstGeom>
          <a:solidFill>
            <a:srgbClr val="F2F2F2"/>
          </a:solidFill>
          <a:ln/>
        </p:spPr>
      </p:sp>
      <p:sp>
        <p:nvSpPr>
          <p:cNvPr id="17" name="Shape 14"/>
          <p:cNvSpPr/>
          <p:nvPr/>
        </p:nvSpPr>
        <p:spPr>
          <a:xfrm>
            <a:off x="373737" y="7511653"/>
            <a:ext cx="13882926" cy="2416016"/>
          </a:xfrm>
          <a:prstGeom prst="roundRect">
            <a:avLst>
              <a:gd name="adj" fmla="val 673"/>
            </a:avLst>
          </a:prstGeom>
          <a:solidFill>
            <a:srgbClr val="F2F2F2"/>
          </a:solidFill>
          <a:ln/>
        </p:spPr>
      </p:sp>
      <p:sp>
        <p:nvSpPr>
          <p:cNvPr id="18" name="Text 15"/>
          <p:cNvSpPr/>
          <p:nvPr/>
        </p:nvSpPr>
        <p:spPr>
          <a:xfrm>
            <a:off x="481965" y="7592854"/>
            <a:ext cx="13666470" cy="2253615"/>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highlight>
                  <a:srgbClr val="F2F2F2"/>
                </a:highlight>
                <a:latin typeface="Consolas" pitchFamily="34" charset="0"/>
                <a:ea typeface="Consolas" pitchFamily="34" charset="-122"/>
                <a:cs typeface="Consolas" pitchFamily="34" charset="-120"/>
              </a:rPr>
              <a:t>def decorator_function(original_function):    def wrapper_function():        print("Before the function runs")        original_function()        print("After the function runs")    return wrapper_function@decorator_functiondef say_hello():    print("Hello!")say_hello()</a:t>
            </a:r>
            <a:endParaRPr lang="en-US" sz="850" dirty="0"/>
          </a:p>
        </p:txBody>
      </p:sp>
      <p:sp>
        <p:nvSpPr>
          <p:cNvPr id="19" name="Text 16"/>
          <p:cNvSpPr/>
          <p:nvPr/>
        </p:nvSpPr>
        <p:spPr>
          <a:xfrm>
            <a:off x="379095" y="10049470"/>
            <a:ext cx="13872210"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Decorators are a powerful feature for writing cleaner, more modular, and maintainable Python code by abstracting common patterns and enhancing functions' capabilities without directly modifying their definitions.</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2025-09-08T07:34:05Z</dcterms:created>
  <dcterms:modified xsi:type="dcterms:W3CDTF">2025-09-08T07:34:05Z</dcterms:modified>
</cp:coreProperties>
</file>